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4" r:id="rId3"/>
    <p:sldId id="262" r:id="rId4"/>
    <p:sldId id="265" r:id="rId5"/>
    <p:sldId id="264" r:id="rId6"/>
    <p:sldId id="263" r:id="rId7"/>
    <p:sldId id="256" r:id="rId8"/>
    <p:sldId id="267" r:id="rId9"/>
    <p:sldId id="258" r:id="rId10"/>
    <p:sldId id="259" r:id="rId11"/>
    <p:sldId id="268" r:id="rId12"/>
    <p:sldId id="269" r:id="rId13"/>
    <p:sldId id="270" r:id="rId14"/>
    <p:sldId id="261" r:id="rId15"/>
    <p:sldId id="271" r:id="rId16"/>
    <p:sldId id="273" r:id="rId17"/>
    <p:sldId id="272" r:id="rId18"/>
    <p:sldId id="275" r:id="rId19"/>
    <p:sldId id="276" r:id="rId2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256367" y="4411663"/>
            <a:ext cx="24892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3043767" y="2293938"/>
            <a:ext cx="9196917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529167" y="2133600"/>
            <a:ext cx="11231033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9722A4-B7DD-4972-B8CF-0A4F6863DCF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9722A4-B7DD-4972-B8CF-0A4F6863DCFD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7016751" y="4076700"/>
            <a:ext cx="1862667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840567" y="4749800"/>
            <a:ext cx="9351433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tags" Target="../tags/tag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42925" y="779780"/>
            <a:ext cx="10972800" cy="4525963"/>
          </a:xfrm>
        </p:spPr>
        <p:txBody>
          <a:bodyPr/>
          <a:p>
            <a:pPr marL="0" indent="0" algn="ctr">
              <a:buNone/>
            </a:pPr>
            <a:r>
              <a:rPr lang="ru-RU" altLang="en-US" sz="2000"/>
              <a:t>ГБОУ СОШ №1 п.г.т. Суходол СП-д/с «Золотой ключик»</a:t>
            </a:r>
            <a:endParaRPr lang="ru-RU" altLang="en-US" sz="2000"/>
          </a:p>
          <a:p>
            <a:pPr marL="0" indent="0" algn="ctr">
              <a:buNone/>
            </a:pPr>
            <a:endParaRPr lang="ru-RU" altLang="en-US" sz="2000"/>
          </a:p>
          <a:p>
            <a:pPr marL="0" indent="0" algn="ctr">
              <a:buNone/>
            </a:pPr>
            <a:endParaRPr lang="ru-RU" altLang="en-US" sz="2000"/>
          </a:p>
          <a:p>
            <a:pPr marL="0" indent="0" algn="ctr">
              <a:buNone/>
            </a:pPr>
            <a:endParaRPr lang="en-US" altLang="en-US"/>
          </a:p>
          <a:p>
            <a:pPr marL="0" indent="0" algn="ctr">
              <a:buNone/>
            </a:pPr>
            <a:r>
              <a:rPr lang="en-US" altLang="en-US"/>
              <a:t>Мастер</a:t>
            </a:r>
            <a:r>
              <a:rPr lang="en-US" altLang="ru-RU"/>
              <a:t> – </a:t>
            </a:r>
            <a:r>
              <a:rPr lang="en-US" altLang="en-US"/>
              <a:t>класс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родителей</a:t>
            </a:r>
            <a:r>
              <a:rPr lang="en-US" altLang="ru-RU"/>
              <a:t> </a:t>
            </a:r>
            <a:r>
              <a:rPr lang="" altLang="en-US"/>
              <a:t>«</a:t>
            </a:r>
            <a:r>
              <a:rPr lang="en-US" altLang="en-US"/>
              <a:t>Обучение</a:t>
            </a:r>
            <a:r>
              <a:rPr lang="en-US" altLang="ru-RU"/>
              <a:t> </a:t>
            </a:r>
            <a:r>
              <a:rPr lang="en-US" altLang="en-US"/>
              <a:t>грамоте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подготовительной</a:t>
            </a:r>
            <a:r>
              <a:rPr lang="en-US" altLang="ru-RU"/>
              <a:t> </a:t>
            </a:r>
            <a:r>
              <a:rPr lang="en-US" altLang="en-US"/>
              <a:t>к</a:t>
            </a:r>
            <a:r>
              <a:rPr lang="en-US" altLang="ru-RU"/>
              <a:t> </a:t>
            </a:r>
            <a:r>
              <a:rPr lang="en-US" altLang="en-US"/>
              <a:t>школе</a:t>
            </a:r>
            <a:r>
              <a:rPr lang="en-US" altLang="ru-RU"/>
              <a:t> </a:t>
            </a:r>
            <a:r>
              <a:rPr lang="en-US" altLang="en-US"/>
              <a:t>группе</a:t>
            </a:r>
            <a:r>
              <a:rPr lang="" altLang="en-US"/>
              <a:t>»</a:t>
            </a:r>
            <a:endParaRPr lang="" altLang="en-US"/>
          </a:p>
          <a:p>
            <a:pPr marL="0" indent="0" algn="ctr">
              <a:buNone/>
            </a:pPr>
            <a:endParaRPr lang="" altLang="en-US"/>
          </a:p>
          <a:p>
            <a:pPr marL="0" indent="0" algn="ctr">
              <a:buNone/>
            </a:pPr>
            <a:endParaRPr lang="" altLang="en-US"/>
          </a:p>
          <a:p>
            <a:pPr marL="0" indent="0" algn="ctr">
              <a:buNone/>
            </a:pPr>
            <a:endParaRPr lang="" altLang="en-US"/>
          </a:p>
          <a:p>
            <a:pPr marL="0" indent="0" algn="ctr">
              <a:buNone/>
            </a:pPr>
            <a:r>
              <a:rPr lang="ru-RU"/>
              <a:t>учитель-логопед Сахманова И.М.</a:t>
            </a: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" name="Замещающее содержимое 107"/>
          <p:cNvPicPr>
            <a:picLocks noChangeAspect="1"/>
          </p:cNvPicPr>
          <p:nvPr>
            <p:ph sz="half" idx="1"/>
          </p:nvPr>
        </p:nvPicPr>
        <p:blipFill>
          <a:blip r:embed="rId1"/>
          <a:srcRect l="15659" r="15536" b="3833"/>
          <a:stretch>
            <a:fillRect/>
          </a:stretch>
        </p:blipFill>
        <p:spPr>
          <a:xfrm>
            <a:off x="283845" y="1113155"/>
            <a:ext cx="3403600" cy="3303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Замещающее содержимое 10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66540" y="2357120"/>
            <a:ext cx="3150235" cy="4214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3994150" y="458470"/>
            <a:ext cx="3847465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4400" b="1" i="1"/>
              <a:t>собери ПАЗЛЫ</a:t>
            </a:r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110" name="Изображение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7937500" y="963295"/>
            <a:ext cx="3255010" cy="4454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36695" y="1105535"/>
            <a:ext cx="3667760" cy="884555"/>
          </a:xfrm>
        </p:spPr>
        <p:txBody>
          <a:bodyPr>
            <a:normAutofit fontScale="90000"/>
          </a:bodyPr>
          <a:p>
            <a:pPr algn="ctr"/>
            <a:r>
              <a:rPr lang="ru-RU" altLang="en-US" sz="4890" b="1" i="1"/>
              <a:t>выложи букву</a:t>
            </a:r>
            <a:endParaRPr lang="ru-RU" altLang="en-US" sz="4890" b="1" i="1"/>
          </a:p>
        </p:txBody>
      </p:sp>
      <p:pic>
        <p:nvPicPr>
          <p:cNvPr id="111" name="Замещающее содержимое 110"/>
          <p:cNvPicPr>
            <a:picLocks noChangeAspect="1"/>
          </p:cNvPicPr>
          <p:nvPr>
            <p:ph sz="half" idx="1"/>
          </p:nvPr>
        </p:nvPicPr>
        <p:blipFill>
          <a:blip r:embed="rId1"/>
          <a:srcRect l="6126" r="14044"/>
          <a:stretch>
            <a:fillRect/>
          </a:stretch>
        </p:blipFill>
        <p:spPr>
          <a:xfrm>
            <a:off x="289560" y="194310"/>
            <a:ext cx="3528695" cy="330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Замещающее содержимое 111"/>
          <p:cNvPicPr>
            <a:picLocks noChangeAspect="1"/>
          </p:cNvPicPr>
          <p:nvPr>
            <p:ph sz="half" idx="2"/>
          </p:nvPr>
        </p:nvPicPr>
        <p:blipFill>
          <a:blip r:embed="rId2"/>
          <a:srcRect b="12079"/>
          <a:stretch>
            <a:fillRect/>
          </a:stretch>
        </p:blipFill>
        <p:spPr>
          <a:xfrm>
            <a:off x="8256905" y="3300730"/>
            <a:ext cx="2875280" cy="3380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Изображение 112"/>
          <p:cNvPicPr/>
          <p:nvPr/>
        </p:nvPicPr>
        <p:blipFill>
          <a:blip r:embed="rId3"/>
          <a:srcRect l="10661" r="9678" b="21165"/>
          <a:stretch>
            <a:fillRect/>
          </a:stretch>
        </p:blipFill>
        <p:spPr>
          <a:xfrm>
            <a:off x="7704455" y="135890"/>
            <a:ext cx="3979545" cy="3164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Изображение 113"/>
          <p:cNvPicPr/>
          <p:nvPr/>
        </p:nvPicPr>
        <p:blipFill>
          <a:blip r:embed="rId4"/>
          <a:stretch>
            <a:fillRect/>
          </a:stretch>
        </p:blipFill>
        <p:spPr>
          <a:xfrm>
            <a:off x="903605" y="3088640"/>
            <a:ext cx="2793365" cy="3693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Изображение 114"/>
          <p:cNvPicPr/>
          <p:nvPr/>
        </p:nvPicPr>
        <p:blipFill>
          <a:blip r:embed="rId5"/>
          <a:stretch>
            <a:fillRect/>
          </a:stretch>
        </p:blipFill>
        <p:spPr>
          <a:xfrm>
            <a:off x="4182110" y="3778250"/>
            <a:ext cx="3522345" cy="2850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8280" y="197485"/>
            <a:ext cx="3507740" cy="1386840"/>
          </a:xfrm>
        </p:spPr>
        <p:txBody>
          <a:bodyPr/>
          <a:p>
            <a:pPr algn="ctr"/>
            <a:r>
              <a:rPr lang="ru-RU" altLang="en-US" b="1" i="1"/>
              <a:t>раскрась  букв</a:t>
            </a:r>
            <a:r>
              <a:rPr lang="ru-RU" altLang="en-US" b="1" i="1"/>
              <a:t>у </a:t>
            </a:r>
            <a:endParaRPr lang="ru-RU" altLang="en-US" b="1" i="1"/>
          </a:p>
        </p:txBody>
      </p:sp>
      <p:pic>
        <p:nvPicPr>
          <p:cNvPr id="116" name="Замещающее содержимое 11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20345" y="328930"/>
            <a:ext cx="2581275" cy="3453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7" name="Замещающее содержимое 11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577070" y="328930"/>
            <a:ext cx="2407920" cy="322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Изображение 1" descr="56256-bukvy-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620" y="1716405"/>
            <a:ext cx="2894330" cy="4030980"/>
          </a:xfrm>
          <a:prstGeom prst="rect">
            <a:avLst/>
          </a:prstGeom>
        </p:spPr>
      </p:pic>
      <p:pic>
        <p:nvPicPr>
          <p:cNvPr id="7" name="Изображение 6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365" y="1861820"/>
            <a:ext cx="2733040" cy="38855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" name="Замещающее содержимое 10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81530" y="3609340"/>
            <a:ext cx="7774305" cy="3021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Изображение 6" descr="IMG_25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2250" y="258445"/>
            <a:ext cx="8363585" cy="296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2621280" y="569595"/>
            <a:ext cx="6036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/>
              <a:t>Раскрась все элементы с буквой Ы</a:t>
            </a:r>
            <a:endParaRPr lang="ru-RU" altLang="en-US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40180" y="1417955"/>
            <a:ext cx="8105775" cy="37033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7305" y="978535"/>
            <a:ext cx="8636000" cy="4900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3260" y="1764665"/>
            <a:ext cx="10825480" cy="443738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281680" y="553085"/>
            <a:ext cx="5149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/>
              <a:t>Обведи все буквы Ы</a:t>
            </a:r>
            <a:endParaRPr lang="ru-RU" altLang="en-US"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Замещающее содержимое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301365" y="677545"/>
            <a:ext cx="4281170" cy="57619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2167890" y="2110105"/>
            <a:ext cx="72599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400"/>
              <a:t>Спасибо за внимание!</a:t>
            </a:r>
            <a:endParaRPr lang="ru-RU" altLang="en-US"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" name="Изображение 9" descr="IMG_256"/>
          <p:cNvPicPr>
            <a:picLocks noChangeAspect="1"/>
          </p:cNvPicPr>
          <p:nvPr>
            <p:ph idx="1"/>
          </p:nvPr>
        </p:nvPicPr>
        <p:blipFill>
          <a:blip r:embed="rId1"/>
          <a:srcRect r="4821" b="675"/>
          <a:stretch>
            <a:fillRect/>
          </a:stretch>
        </p:blipFill>
        <p:spPr>
          <a:xfrm>
            <a:off x="2758440" y="1141095"/>
            <a:ext cx="6100445" cy="4575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Изображение 10" descr="IMG_256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8340" y="4124960"/>
            <a:ext cx="2547620" cy="1433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Изображение 27" descr="237006_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34475" y="1691005"/>
            <a:ext cx="1907540" cy="1606550"/>
          </a:xfrm>
          <a:prstGeom prst="rect">
            <a:avLst/>
          </a:prstGeom>
        </p:spPr>
      </p:pic>
      <p:pic>
        <p:nvPicPr>
          <p:cNvPr id="31" name="Изображение 31" descr="мыл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70" y="1929130"/>
            <a:ext cx="1764030" cy="1106170"/>
          </a:xfrm>
          <a:prstGeom prst="rect">
            <a:avLst/>
          </a:prstGeom>
        </p:spPr>
      </p:pic>
      <p:pic>
        <p:nvPicPr>
          <p:cNvPr id="30" name="Изображение 11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" y="1715135"/>
            <a:ext cx="2103120" cy="1582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Изображение 11" descr="165071-tykva-dlya-detey-29"/>
          <p:cNvPicPr>
            <a:picLocks noChangeAspect="1"/>
          </p:cNvPicPr>
          <p:nvPr/>
        </p:nvPicPr>
        <p:blipFill>
          <a:blip r:embed="rId5"/>
          <a:srcRect b="5563"/>
          <a:stretch>
            <a:fillRect/>
          </a:stretch>
        </p:blipFill>
        <p:spPr>
          <a:xfrm>
            <a:off x="4132580" y="3905885"/>
            <a:ext cx="3406775" cy="2059305"/>
          </a:xfrm>
          <a:prstGeom prst="rect">
            <a:avLst/>
          </a:prstGeom>
        </p:spPr>
      </p:pic>
      <p:pic>
        <p:nvPicPr>
          <p:cNvPr id="5" name="Изображение 2" descr="1614573352_1-p-ribki-na-belom-fone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975" y="3905885"/>
            <a:ext cx="2989580" cy="17475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100455" y="384175"/>
            <a:ext cx="9941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/>
              <a:t>Какой звук чаще встречается в этих словах</a:t>
            </a:r>
            <a:endParaRPr lang="ru-RU"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37210" y="986155"/>
            <a:ext cx="745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,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Замещающее содержимое 104"/>
          <p:cNvPicPr>
            <a:picLocks noChangeAspect="1"/>
          </p:cNvPicPr>
          <p:nvPr>
            <p:ph sz="half" idx="2"/>
          </p:nvPr>
        </p:nvPicPr>
        <p:blipFill>
          <a:blip r:embed="rId1"/>
          <a:srcRect l="3697" t="19463" r="67486" b="57157"/>
          <a:stretch>
            <a:fillRect/>
          </a:stretch>
        </p:blipFill>
        <p:spPr>
          <a:xfrm>
            <a:off x="6530975" y="1167130"/>
            <a:ext cx="3476625" cy="3597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879475" y="749300"/>
            <a:ext cx="4203700" cy="582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4403725" y="184150"/>
            <a:ext cx="3257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Артикуляция звука </a:t>
            </a:r>
            <a:r>
              <a:rPr lang="en-US" altLang="en-US"/>
              <a:t>[</a:t>
            </a:r>
            <a:r>
              <a:rPr lang="ru-RU" altLang="en-US"/>
              <a:t>ы</a:t>
            </a:r>
            <a:r>
              <a:rPr lang="en-US" altLang="en-US"/>
              <a:t>]</a:t>
            </a:r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948055" y="653415"/>
            <a:ext cx="9996170" cy="5339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24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Игра «Услышишь звук .... — хлопни» </a:t>
            </a:r>
            <a:r>
              <a:rPr lang="ru-RU" altLang="en-US"/>
              <a:t>направлена на развитие фонематического восприятия.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Дети хлопают в ладоши, если слышат звук «ы»: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В звуковом ряду: а, у, и, ы, о, и, у, ы, а, и.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В слоговом ряду: ык, ик, ки, кы, пы, ти, пи, ты, ыт, ип, их, ых, хы.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В словах: мыть, Миша, пил, пыльный, копыта, аппетит, уйти, дышать, писать, сын, косынка, синий, носилки.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307840" y="672465"/>
            <a:ext cx="2300605" cy="19729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Изображение 9" descr="мыл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5015865"/>
            <a:ext cx="2413000" cy="1548765"/>
          </a:xfrm>
          <a:prstGeom prst="rect">
            <a:avLst/>
          </a:prstGeom>
        </p:spPr>
      </p:pic>
      <p:graphicFrame>
        <p:nvGraphicFramePr>
          <p:cNvPr id="11" name="Таблица 10"/>
          <p:cNvGraphicFramePr/>
          <p:nvPr>
            <p:custDataLst>
              <p:tags r:id="rId3"/>
            </p:custDataLst>
          </p:nvPr>
        </p:nvGraphicFramePr>
        <p:xfrm>
          <a:off x="770890" y="2853690"/>
          <a:ext cx="4330065" cy="1335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355"/>
                <a:gridCol w="1443355"/>
                <a:gridCol w="1443355"/>
              </a:tblGrid>
              <a:tr h="1335405">
                <a:tc>
                  <a:txBody>
                    <a:bodyPr/>
                    <a:p>
                      <a:pPr>
                        <a:buNone/>
                      </a:pPr>
                      <a:endParaRPr lang="ru-RU" altLang="en-US"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" name="Изображение 11" descr="мыш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" y="350520"/>
            <a:ext cx="2454275" cy="1840865"/>
          </a:xfrm>
          <a:prstGeom prst="rect">
            <a:avLst/>
          </a:prstGeom>
        </p:spPr>
      </p:pic>
      <p:pic>
        <p:nvPicPr>
          <p:cNvPr id="14" name="Изображение 13" descr="сыр"/>
          <p:cNvPicPr>
            <a:picLocks noChangeAspect="1"/>
          </p:cNvPicPr>
          <p:nvPr/>
        </p:nvPicPr>
        <p:blipFill>
          <a:blip r:embed="rId5"/>
          <a:srcRect t="6989" b="6939"/>
          <a:stretch>
            <a:fillRect/>
          </a:stretch>
        </p:blipFill>
        <p:spPr>
          <a:xfrm>
            <a:off x="9023350" y="4570095"/>
            <a:ext cx="2534920" cy="2181860"/>
          </a:xfrm>
          <a:prstGeom prst="rect">
            <a:avLst/>
          </a:prstGeom>
        </p:spPr>
      </p:pic>
      <p:pic>
        <p:nvPicPr>
          <p:cNvPr id="16" name="Изображение 15" descr="ы"/>
          <p:cNvPicPr>
            <a:picLocks noChangeAspect="1"/>
          </p:cNvPicPr>
          <p:nvPr/>
        </p:nvPicPr>
        <p:blipFill>
          <a:blip r:embed="rId6"/>
          <a:srcRect t="18093"/>
          <a:stretch>
            <a:fillRect/>
          </a:stretch>
        </p:blipFill>
        <p:spPr>
          <a:xfrm>
            <a:off x="2218690" y="2928620"/>
            <a:ext cx="1434465" cy="1165225"/>
          </a:xfrm>
          <a:prstGeom prst="rect">
            <a:avLst/>
          </a:prstGeom>
        </p:spPr>
      </p:pic>
      <p:graphicFrame>
        <p:nvGraphicFramePr>
          <p:cNvPr id="2" name="Таблица 1"/>
          <p:cNvGraphicFramePr/>
          <p:nvPr>
            <p:custDataLst>
              <p:tags r:id="rId7"/>
            </p:custDataLst>
          </p:nvPr>
        </p:nvGraphicFramePr>
        <p:xfrm>
          <a:off x="6301105" y="2799080"/>
          <a:ext cx="4330065" cy="1335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355"/>
                <a:gridCol w="1443355"/>
                <a:gridCol w="1443355"/>
              </a:tblGrid>
              <a:tr h="1335405">
                <a:tc>
                  <a:txBody>
                    <a:bodyPr/>
                    <a:p>
                      <a:pPr>
                        <a:buNone/>
                      </a:pPr>
                      <a:endParaRPr lang="ru-RU" altLang="en-US">
                        <a:highlight>
                          <a:srgbClr val="000000"/>
                        </a:highlight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ru-RU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Изображение 2" descr="ы"/>
          <p:cNvPicPr>
            <a:picLocks noChangeAspect="1"/>
          </p:cNvPicPr>
          <p:nvPr/>
        </p:nvPicPr>
        <p:blipFill>
          <a:blip r:embed="rId6"/>
          <a:srcRect t="18093"/>
          <a:stretch>
            <a:fillRect/>
          </a:stretch>
        </p:blipFill>
        <p:spPr>
          <a:xfrm>
            <a:off x="9229725" y="2928620"/>
            <a:ext cx="1401445" cy="1139190"/>
          </a:xfrm>
          <a:prstGeom prst="rect">
            <a:avLst/>
          </a:prstGeom>
        </p:spPr>
      </p:pic>
      <p:pic>
        <p:nvPicPr>
          <p:cNvPr id="4" name="Изображение 3" descr="1696541996_gas-kvas-com-p-kartinki-kedi-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1325" y="4488815"/>
            <a:ext cx="2606675" cy="1976755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1640" y="350520"/>
            <a:ext cx="2633980" cy="160845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134360" y="165735"/>
            <a:ext cx="5386070" cy="546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800"/>
              <a:t>Определи место звука в слове</a:t>
            </a:r>
            <a:endParaRPr lang="ru-RU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0500" y="2209800"/>
            <a:ext cx="6517640" cy="1325880"/>
          </a:xfrm>
        </p:spPr>
        <p:txBody>
          <a:bodyPr/>
          <a:p>
            <a:r>
              <a:rPr lang="ru-RU" altLang="en-US" b="1" i="1"/>
              <a:t>Переход от звука к букве</a:t>
            </a:r>
            <a:endParaRPr lang="ru-RU" altLang="en-US" b="1"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Замещающее содержимое 1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08430" y="440690"/>
            <a:ext cx="3270885" cy="2650490"/>
          </a:xfrm>
          <a:prstGeom prst="rect">
            <a:avLst/>
          </a:prstGeom>
        </p:spPr>
      </p:pic>
      <p:pic>
        <p:nvPicPr>
          <p:cNvPr id="12" name="Замещающее содержимое 11"/>
          <p:cNvPicPr>
            <a:picLocks noChangeAspect="1"/>
          </p:cNvPicPr>
          <p:nvPr>
            <p:ph sz="half" idx="2"/>
          </p:nvPr>
        </p:nvPicPr>
        <p:blipFill>
          <a:blip r:embed="rId2"/>
          <a:srcRect t="6669" b="14154"/>
          <a:stretch>
            <a:fillRect/>
          </a:stretch>
        </p:blipFill>
        <p:spPr>
          <a:xfrm>
            <a:off x="7277735" y="317500"/>
            <a:ext cx="3107055" cy="3001645"/>
          </a:xfrm>
          <a:prstGeom prst="rect">
            <a:avLst/>
          </a:prstGeom>
        </p:spPr>
      </p:pic>
      <p:pic>
        <p:nvPicPr>
          <p:cNvPr id="14" name="Изображение 13" descr="1593934005_23"/>
          <p:cNvPicPr>
            <a:picLocks noChangeAspect="1"/>
          </p:cNvPicPr>
          <p:nvPr/>
        </p:nvPicPr>
        <p:blipFill>
          <a:blip r:embed="rId3"/>
          <a:srcRect l="7142" t="14008" r="8355" b="5524"/>
          <a:stretch>
            <a:fillRect/>
          </a:stretch>
        </p:blipFill>
        <p:spPr>
          <a:xfrm>
            <a:off x="7163435" y="3832225"/>
            <a:ext cx="3526155" cy="2690495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>
            <a:off x="1620520" y="3832225"/>
            <a:ext cx="653415" cy="2480310"/>
          </a:xfrm>
          <a:prstGeom prst="downArrow">
            <a:avLst/>
          </a:prstGeom>
          <a:solidFill>
            <a:srgbClr val="CC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2202815" y="4641850"/>
            <a:ext cx="909320" cy="1668145"/>
          </a:xfrm>
          <a:prstGeom prst="curvedLeftArrow">
            <a:avLst/>
          </a:prstGeom>
          <a:solidFill>
            <a:srgbClr val="CC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398520" y="3832225"/>
            <a:ext cx="653415" cy="2480310"/>
          </a:xfrm>
          <a:prstGeom prst="downArrow">
            <a:avLst/>
          </a:prstGeom>
          <a:solidFill>
            <a:srgbClr val="CC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226599-bukva-y-dlya-detey-16"/>
          <p:cNvPicPr>
            <a:picLocks noChangeAspect="1"/>
          </p:cNvPicPr>
          <p:nvPr>
            <p:ph sz="half" idx="1"/>
          </p:nvPr>
        </p:nvPicPr>
        <p:blipFill>
          <a:blip r:embed="rId1"/>
          <a:srcRect l="11581"/>
          <a:stretch>
            <a:fillRect/>
          </a:stretch>
        </p:blipFill>
        <p:spPr>
          <a:xfrm>
            <a:off x="751840" y="191135"/>
            <a:ext cx="4581525" cy="2910205"/>
          </a:xfrm>
          <a:prstGeom prst="rect">
            <a:avLst/>
          </a:prstGeom>
        </p:spPr>
      </p:pic>
      <p:pic>
        <p:nvPicPr>
          <p:cNvPr id="8" name="Замещающее содержимое 7" descr="1593933942_17"/>
          <p:cNvPicPr>
            <a:picLocks noChangeAspect="1"/>
          </p:cNvPicPr>
          <p:nvPr>
            <p:ph sz="half" idx="2"/>
          </p:nvPr>
        </p:nvPicPr>
        <p:blipFill>
          <a:blip r:embed="rId2"/>
          <a:srcRect l="19174" t="12666" r="16693" b="10463"/>
          <a:stretch>
            <a:fillRect/>
          </a:stretch>
        </p:blipFill>
        <p:spPr>
          <a:xfrm>
            <a:off x="4695190" y="3677285"/>
            <a:ext cx="2590165" cy="3105150"/>
          </a:xfrm>
          <a:prstGeom prst="rect">
            <a:avLst/>
          </a:prstGeom>
        </p:spPr>
      </p:pic>
      <p:pic>
        <p:nvPicPr>
          <p:cNvPr id="12" name="Изображение 11" descr="1593934012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" y="3613150"/>
            <a:ext cx="3094990" cy="3094990"/>
          </a:xfrm>
          <a:prstGeom prst="rect">
            <a:avLst/>
          </a:prstGeom>
        </p:spPr>
      </p:pic>
      <p:pic>
        <p:nvPicPr>
          <p:cNvPr id="13" name="Изображение 12" descr="1593933983_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045" y="480060"/>
            <a:ext cx="3901440" cy="2948940"/>
          </a:xfrm>
          <a:prstGeom prst="rect">
            <a:avLst/>
          </a:prstGeom>
        </p:spPr>
      </p:pic>
      <p:pic>
        <p:nvPicPr>
          <p:cNvPr id="16" name="Изображение 15" descr="aWVlq6Yxxd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145" y="3677285"/>
            <a:ext cx="2832100" cy="29933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340*105"/>
  <p:tag name="TABLE_ENDDRAG_RECT" val="175*254*340*105"/>
</p:tagLst>
</file>

<file path=ppt/tags/tag2.xml><?xml version="1.0" encoding="utf-8"?>
<p:tagLst xmlns:p="http://schemas.openxmlformats.org/presentationml/2006/main">
  <p:tag name="TABLE_ENDDRAG_ORIGIN_RECT" val="340*105"/>
  <p:tag name="TABLE_ENDDRAG_RECT" val="175*254*340*105"/>
</p:tagLst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WPS Presentation</Application>
  <PresentationFormat>宽屏</PresentationFormat>
  <Paragraphs>42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SimSun</vt:lpstr>
      <vt:lpstr>Wingdings</vt:lpstr>
      <vt:lpstr>Microsoft YaHei</vt:lpstr>
      <vt:lpstr>Arial Unicode MS</vt:lpstr>
      <vt:lpstr>YS Text</vt:lpstr>
      <vt:lpstr>Segoe Print</vt:lpstr>
      <vt:lpstr>Art_mountaineering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Переход от звука к букве</vt:lpstr>
      <vt:lpstr>PowerPoint 演示文稿</vt:lpstr>
      <vt:lpstr>PowerPoint 演示文稿</vt:lpstr>
      <vt:lpstr>PowerPoint 演示文稿</vt:lpstr>
      <vt:lpstr>выложи букву</vt:lpstr>
      <vt:lpstr>раскрась  букву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ДНС</cp:lastModifiedBy>
  <cp:revision>5</cp:revision>
  <dcterms:created xsi:type="dcterms:W3CDTF">2024-02-01T16:32:00Z</dcterms:created>
  <dcterms:modified xsi:type="dcterms:W3CDTF">2025-03-14T19:52:05Z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1049-12.2.0.20326</vt:lpwstr>
  </property>
  <property fmtid="{D5CDD505-2E9C-101B-9397-08002B2CF9AE}" pid="3" name="ICV">
    <vt:lpwstr>15BD5443ADE64CAC8415C2BB592ADA78_12</vt:lpwstr>
  </property>
</Properties>
</file>